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09E-2F5C-40B2-8A2C-EF93CEB6B1CF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0A66-6594-457A-9651-E71CF494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09E-2F5C-40B2-8A2C-EF93CEB6B1CF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0A66-6594-457A-9651-E71CF494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09E-2F5C-40B2-8A2C-EF93CEB6B1CF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0A66-6594-457A-9651-E71CF494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09E-2F5C-40B2-8A2C-EF93CEB6B1CF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0A66-6594-457A-9651-E71CF494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09E-2F5C-40B2-8A2C-EF93CEB6B1CF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0A66-6594-457A-9651-E71CF494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09E-2F5C-40B2-8A2C-EF93CEB6B1CF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0A66-6594-457A-9651-E71CF494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09E-2F5C-40B2-8A2C-EF93CEB6B1CF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0A66-6594-457A-9651-E71CF494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09E-2F5C-40B2-8A2C-EF93CEB6B1CF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0A66-6594-457A-9651-E71CF494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09E-2F5C-40B2-8A2C-EF93CEB6B1CF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0A66-6594-457A-9651-E71CF494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09E-2F5C-40B2-8A2C-EF93CEB6B1CF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0A66-6594-457A-9651-E71CF494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A09E-2F5C-40B2-8A2C-EF93CEB6B1CF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0A66-6594-457A-9651-E71CF494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AA09E-2F5C-40B2-8A2C-EF93CEB6B1CF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90A66-6594-457A-9651-E71CF494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Flow </a:t>
            </a:r>
            <a:r>
              <a:rPr lang="en-US" smtClean="0"/>
              <a:t>in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i="1" u="sng" dirty="0" smtClean="0"/>
              <a:t>Food Chain- </a:t>
            </a:r>
            <a:r>
              <a:rPr lang="en-US" dirty="0" smtClean="0"/>
              <a:t>a sequence in which energy is transferred from one organism to the next as each organism eats another organism</a:t>
            </a:r>
          </a:p>
          <a:p>
            <a:endParaRPr lang="en-US" dirty="0"/>
          </a:p>
        </p:txBody>
      </p:sp>
      <p:pic>
        <p:nvPicPr>
          <p:cNvPr id="5" name="Content Placeholder 4" descr="food_cha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13152" y="3124200"/>
            <a:ext cx="4689312" cy="2819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i="1" u="sng" dirty="0" smtClean="0"/>
              <a:t>Food Web- </a:t>
            </a:r>
            <a:r>
              <a:rPr lang="en-US" dirty="0" smtClean="0"/>
              <a:t>shows many feeding relationships that are possible in an ecosystem</a:t>
            </a:r>
            <a:endParaRPr lang="en-US" dirty="0"/>
          </a:p>
        </p:txBody>
      </p:sp>
      <p:pic>
        <p:nvPicPr>
          <p:cNvPr id="5" name="Content Placeholder 4" descr="food_we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4306824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Energy Pyramids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i="1" u="sng" dirty="0" smtClean="0"/>
              <a:t>Tropic Levels- </a:t>
            </a:r>
            <a:r>
              <a:rPr lang="en-US" dirty="0" smtClean="0"/>
              <a:t>each step through which energy is transferred</a:t>
            </a:r>
          </a:p>
          <a:p>
            <a:r>
              <a:rPr lang="en-US" dirty="0" smtClean="0"/>
              <a:t>One way to visualize tropic levels is by energy pyramids</a:t>
            </a:r>
            <a:endParaRPr lang="en-US" dirty="0"/>
          </a:p>
        </p:txBody>
      </p:sp>
      <p:pic>
        <p:nvPicPr>
          <p:cNvPr id="5" name="Content Placeholder 4" descr="trophic-levels-food-cha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7490" y="2209800"/>
            <a:ext cx="3972635" cy="398501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Energy Loss Affects and Ecosystem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amount of energy loss at each </a:t>
            </a:r>
            <a:r>
              <a:rPr lang="en-US" dirty="0" err="1" smtClean="0"/>
              <a:t>trophic</a:t>
            </a:r>
            <a:r>
              <a:rPr lang="en-US" dirty="0" smtClean="0"/>
              <a:t> level affects the organization of an ecosystem</a:t>
            </a:r>
          </a:p>
          <a:p>
            <a:r>
              <a:rPr lang="en-US" dirty="0" smtClean="0"/>
              <a:t>Ex.  African Savanna</a:t>
            </a:r>
          </a:p>
          <a:p>
            <a:r>
              <a:rPr lang="en-US" dirty="0" smtClean="0"/>
              <a:t>Zebras outnumber lions by 1000 to 1</a:t>
            </a:r>
          </a:p>
          <a:p>
            <a:r>
              <a:rPr lang="en-US" dirty="0" smtClean="0"/>
              <a:t>There are not enough herbivores to support more carnivores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Life Depends on the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 smtClean="0"/>
              <a:t>Photosynthesis- </a:t>
            </a:r>
            <a:r>
              <a:rPr lang="en-US" dirty="0" smtClean="0"/>
              <a:t>the process by which plants, algae, and some bacteria use sunlight, carbon dioxide, and water to produce carbohydrates and oxygen</a:t>
            </a:r>
          </a:p>
          <a:p>
            <a:r>
              <a:rPr lang="en-US" dirty="0" smtClean="0"/>
              <a:t>The result of photosynthesis is the production of a sugar molecule, also known as carbohydrates</a:t>
            </a:r>
          </a:p>
          <a:p>
            <a:r>
              <a:rPr lang="en-US" dirty="0" smtClean="0"/>
              <a:t>Carbohydrates are rich in energy and are used to carry out daily activities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qu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495800"/>
            <a:ext cx="7518400" cy="195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Producers and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u="sng" dirty="0" smtClean="0"/>
              <a:t>Producer</a:t>
            </a:r>
            <a:r>
              <a:rPr lang="en-US" dirty="0" smtClean="0"/>
              <a:t>- an organism that makes its own food</a:t>
            </a:r>
          </a:p>
          <a:p>
            <a:r>
              <a:rPr lang="en-US" dirty="0" smtClean="0"/>
              <a:t>Ex.  If a rabbit eats clover, the rabbit gets carbohydrates from the clover, which produced its food through photosynthesis</a:t>
            </a:r>
          </a:p>
          <a:p>
            <a:r>
              <a:rPr lang="en-US" dirty="0" smtClean="0"/>
              <a:t>Producers are also called “</a:t>
            </a:r>
            <a:r>
              <a:rPr lang="en-US" i="1" dirty="0" err="1" smtClean="0"/>
              <a:t>autotrophs</a:t>
            </a:r>
            <a:r>
              <a:rPr lang="en-US" dirty="0" smtClean="0"/>
              <a:t>”</a:t>
            </a:r>
          </a:p>
          <a:p>
            <a:r>
              <a:rPr lang="en-US" b="1" i="1" u="sng" dirty="0" smtClean="0"/>
              <a:t>Consumer-</a:t>
            </a:r>
            <a:r>
              <a:rPr lang="en-US" dirty="0" smtClean="0"/>
              <a:t> an organism that gets their energy by eating other organisms</a:t>
            </a:r>
          </a:p>
          <a:p>
            <a:r>
              <a:rPr lang="en-US" dirty="0" smtClean="0"/>
              <a:t>Also called “</a:t>
            </a:r>
            <a:r>
              <a:rPr lang="en-US" i="1" dirty="0" err="1" smtClean="0"/>
              <a:t>heterotrophs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Producers get their energy directly from the sun, consumers get their energy indirectly from the sun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Eats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Herbivore</a:t>
            </a:r>
          </a:p>
          <a:p>
            <a:r>
              <a:rPr lang="en-US" dirty="0" smtClean="0"/>
              <a:t>Carnivore</a:t>
            </a:r>
          </a:p>
          <a:p>
            <a:r>
              <a:rPr lang="en-US" dirty="0" smtClean="0"/>
              <a:t>Omnivore</a:t>
            </a:r>
          </a:p>
          <a:p>
            <a:r>
              <a:rPr lang="en-US" dirty="0" smtClean="0"/>
              <a:t>Decomposer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Producers</a:t>
            </a:r>
          </a:p>
          <a:p>
            <a:r>
              <a:rPr lang="en-US" dirty="0" smtClean="0"/>
              <a:t>Other consumers</a:t>
            </a:r>
          </a:p>
          <a:p>
            <a:r>
              <a:rPr lang="en-US" dirty="0" smtClean="0"/>
              <a:t>Both producers and consumers</a:t>
            </a:r>
          </a:p>
          <a:p>
            <a:r>
              <a:rPr lang="en-US" dirty="0" smtClean="0"/>
              <a:t>Breaks down dead organisms in an ecosystem and returns nutrients to the soil, water, and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Herbivores</a:t>
            </a:r>
            <a:endParaRPr lang="en-US" dirty="0"/>
          </a:p>
        </p:txBody>
      </p:sp>
      <p:pic>
        <p:nvPicPr>
          <p:cNvPr id="9" name="Content Placeholder 8" descr="4737304_black_and_white_sheep-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4114800"/>
            <a:ext cx="3048000" cy="2286000"/>
          </a:xfrm>
        </p:spPr>
      </p:pic>
      <p:pic>
        <p:nvPicPr>
          <p:cNvPr id="10" name="Picture 9" descr="grazing-cow-1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1447800"/>
            <a:ext cx="4581525" cy="3152775"/>
          </a:xfrm>
          <a:prstGeom prst="rect">
            <a:avLst/>
          </a:prstGeom>
        </p:spPr>
      </p:pic>
      <p:pic>
        <p:nvPicPr>
          <p:cNvPr id="11" name="Picture 10" descr="grasshopp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990600"/>
            <a:ext cx="2831306" cy="2209800"/>
          </a:xfrm>
          <a:prstGeom prst="rect">
            <a:avLst/>
          </a:prstGeom>
        </p:spPr>
      </p:pic>
      <p:pic>
        <p:nvPicPr>
          <p:cNvPr id="12" name="Picture 11" descr="free_deer_hunting_tips_big_buc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4724400"/>
            <a:ext cx="2377440" cy="1822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Carnivores</a:t>
            </a:r>
            <a:endParaRPr lang="en-US" dirty="0"/>
          </a:p>
        </p:txBody>
      </p:sp>
      <p:pic>
        <p:nvPicPr>
          <p:cNvPr id="4" name="Content Placeholder 3" descr="Alligator-Matthew-Fie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67400" y="1447800"/>
            <a:ext cx="2946400" cy="2209800"/>
          </a:xfrm>
        </p:spPr>
      </p:pic>
      <p:pic>
        <p:nvPicPr>
          <p:cNvPr id="5" name="Picture 4" descr="l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886200"/>
            <a:ext cx="3530600" cy="2647950"/>
          </a:xfrm>
          <a:prstGeom prst="rect">
            <a:avLst/>
          </a:prstGeom>
        </p:spPr>
      </p:pic>
      <p:pic>
        <p:nvPicPr>
          <p:cNvPr id="6" name="Picture 5" descr="shar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1371600"/>
            <a:ext cx="3092451" cy="2319338"/>
          </a:xfrm>
          <a:prstGeom prst="rect">
            <a:avLst/>
          </a:prstGeom>
        </p:spPr>
      </p:pic>
      <p:pic>
        <p:nvPicPr>
          <p:cNvPr id="7" name="Picture 6" descr="snake,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2209800"/>
            <a:ext cx="1970349" cy="1295400"/>
          </a:xfrm>
          <a:prstGeom prst="rect">
            <a:avLst/>
          </a:prstGeom>
        </p:spPr>
      </p:pic>
      <p:pic>
        <p:nvPicPr>
          <p:cNvPr id="8" name="Picture 7" descr="wha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05400" y="3886200"/>
            <a:ext cx="3352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Omnivores</a:t>
            </a:r>
            <a:endParaRPr lang="en-US" dirty="0"/>
          </a:p>
        </p:txBody>
      </p:sp>
      <p:pic>
        <p:nvPicPr>
          <p:cNvPr id="4" name="Content Placeholder 3" descr="bear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914400"/>
            <a:ext cx="3095625" cy="3286125"/>
          </a:xfrm>
        </p:spPr>
      </p:pic>
      <p:pic>
        <p:nvPicPr>
          <p:cNvPr id="5" name="Picture 4" descr="cute-p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886200"/>
            <a:ext cx="2523744" cy="2743200"/>
          </a:xfrm>
          <a:prstGeom prst="rect">
            <a:avLst/>
          </a:prstGeom>
        </p:spPr>
      </p:pic>
      <p:pic>
        <p:nvPicPr>
          <p:cNvPr id="6" name="Picture 5" descr="muscles_human_body_fro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1524000"/>
            <a:ext cx="2701692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Cellular Respiration: Burning the Fuel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 organisms use the </a:t>
            </a:r>
            <a:r>
              <a:rPr lang="en-US" smtClean="0"/>
              <a:t>energy they </a:t>
            </a:r>
            <a:r>
              <a:rPr lang="en-US" dirty="0" smtClean="0"/>
              <a:t>get?</a:t>
            </a:r>
          </a:p>
          <a:p>
            <a:r>
              <a:rPr lang="en-US" b="1" i="1" u="sng" dirty="0" smtClean="0"/>
              <a:t>Cellular Respiration- </a:t>
            </a:r>
            <a:r>
              <a:rPr lang="en-US" dirty="0" smtClean="0"/>
              <a:t>the process of breaking down food to yield energy</a:t>
            </a:r>
          </a:p>
          <a:p>
            <a:r>
              <a:rPr lang="en-US" dirty="0" smtClean="0"/>
              <a:t>It occurs inside cells</a:t>
            </a:r>
          </a:p>
          <a:p>
            <a:r>
              <a:rPr lang="en-US" dirty="0" smtClean="0"/>
              <a:t>Cells absorb oxygen and use it to release energy from food</a:t>
            </a:r>
          </a:p>
          <a:p>
            <a:r>
              <a:rPr lang="en-US" dirty="0" smtClean="0"/>
              <a:t>You use the energy you obtained through cellular respiration every time you:</a:t>
            </a:r>
          </a:p>
          <a:p>
            <a:r>
              <a:rPr lang="en-US" dirty="0" smtClean="0"/>
              <a:t>Walk, breathe, read a book, think, or play a sport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Energy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time an organism eats another organism, a transfer of energy occurs</a:t>
            </a:r>
          </a:p>
          <a:p>
            <a:r>
              <a:rPr lang="en-US" dirty="0" smtClean="0"/>
              <a:t>We can trace this energy transfer by studying food chains, food webs, and </a:t>
            </a:r>
            <a:r>
              <a:rPr lang="en-US" dirty="0" err="1" smtClean="0"/>
              <a:t>trophic</a:t>
            </a:r>
            <a:r>
              <a:rPr lang="en-US" dirty="0" smtClean="0"/>
              <a:t> levels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373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Energy Flow in Ecosystems</vt:lpstr>
      <vt:lpstr>Life Depends on the Sun</vt:lpstr>
      <vt:lpstr>Producers and Consumers</vt:lpstr>
      <vt:lpstr>What Eats What?</vt:lpstr>
      <vt:lpstr>Herbivores</vt:lpstr>
      <vt:lpstr>Carnivores</vt:lpstr>
      <vt:lpstr>Omnivores</vt:lpstr>
      <vt:lpstr>Cellular Respiration: Burning the Fuel</vt:lpstr>
      <vt:lpstr>Energy Transfer</vt:lpstr>
      <vt:lpstr>Food Chain</vt:lpstr>
      <vt:lpstr>Food Web</vt:lpstr>
      <vt:lpstr>Energy Pyramids</vt:lpstr>
      <vt:lpstr>How Energy Loss Affects and Ecosystem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Ecosystems Work</dc:title>
  <dc:creator>teacher</dc:creator>
  <cp:lastModifiedBy> </cp:lastModifiedBy>
  <cp:revision>9</cp:revision>
  <dcterms:created xsi:type="dcterms:W3CDTF">2010-09-02T15:53:12Z</dcterms:created>
  <dcterms:modified xsi:type="dcterms:W3CDTF">2010-10-14T13:38:08Z</dcterms:modified>
</cp:coreProperties>
</file>