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68" r:id="rId8"/>
    <p:sldId id="267" r:id="rId9"/>
    <p:sldId id="266" r:id="rId10"/>
    <p:sldId id="284" r:id="rId11"/>
    <p:sldId id="265" r:id="rId12"/>
    <p:sldId id="264" r:id="rId13"/>
    <p:sldId id="263" r:id="rId14"/>
    <p:sldId id="276" r:id="rId15"/>
    <p:sldId id="275" r:id="rId16"/>
    <p:sldId id="283" r:id="rId17"/>
    <p:sldId id="274" r:id="rId18"/>
    <p:sldId id="273" r:id="rId19"/>
    <p:sldId id="272" r:id="rId20"/>
    <p:sldId id="271" r:id="rId21"/>
    <p:sldId id="281" r:id="rId22"/>
    <p:sldId id="279" r:id="rId23"/>
    <p:sldId id="269" r:id="rId24"/>
    <p:sldId id="282" r:id="rId25"/>
    <p:sldId id="277"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4" autoAdjust="0"/>
    <p:restoredTop sz="94684" autoAdjust="0"/>
  </p:normalViewPr>
  <p:slideViewPr>
    <p:cSldViewPr>
      <p:cViewPr varScale="1">
        <p:scale>
          <a:sx n="70" d="100"/>
          <a:sy n="70" d="100"/>
        </p:scale>
        <p:origin x="-522" y="-90"/>
      </p:cViewPr>
      <p:guideLst>
        <p:guide orient="horz" pos="2160"/>
        <p:guide pos="2880"/>
      </p:guideLst>
    </p:cSldViewPr>
  </p:slideViewPr>
  <p:outlineViewPr>
    <p:cViewPr>
      <p:scale>
        <a:sx n="33" d="100"/>
        <a:sy n="33" d="100"/>
      </p:scale>
      <p:origin x="48" y="1991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60A79-C5FC-4D5C-BAEF-B354B0C7DA4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60A79-C5FC-4D5C-BAEF-B354B0C7DA4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60A79-C5FC-4D5C-BAEF-B354B0C7DA4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60A79-C5FC-4D5C-BAEF-B354B0C7DA4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60A79-C5FC-4D5C-BAEF-B354B0C7DA4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60A79-C5FC-4D5C-BAEF-B354B0C7DA4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60A79-C5FC-4D5C-BAEF-B354B0C7DA49}"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60A79-C5FC-4D5C-BAEF-B354B0C7DA49}"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60A79-C5FC-4D5C-BAEF-B354B0C7DA49}"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60A79-C5FC-4D5C-BAEF-B354B0C7DA4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60A79-C5FC-4D5C-BAEF-B354B0C7DA4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DD1C5-BCC2-4C28-81A3-395C89480E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60A79-C5FC-4D5C-BAEF-B354B0C7DA49}"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DD1C5-BCC2-4C28-81A3-395C89480E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frog.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533400"/>
            <a:ext cx="8534400" cy="923330"/>
          </a:xfrm>
          <a:prstGeom prst="rect">
            <a:avLst/>
          </a:prstGeom>
          <a:noFill/>
        </p:spPr>
        <p:txBody>
          <a:bodyPr wrap="square" rtlCol="0">
            <a:spAutoFit/>
          </a:bodyPr>
          <a:lstStyle/>
          <a:p>
            <a:r>
              <a:rPr lang="en-US" sz="5400" b="1" dirty="0" smtClean="0"/>
              <a:t>The Future of Biodiversity</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 or Fiction</a:t>
            </a:r>
            <a:endParaRPr lang="en-US" b="1" dirty="0"/>
          </a:p>
        </p:txBody>
      </p:sp>
      <p:pic>
        <p:nvPicPr>
          <p:cNvPr id="4" name="Content Placeholder 3" descr="CardinalNestling.jpg"/>
          <p:cNvPicPr>
            <a:picLocks noGrp="1" noChangeAspect="1"/>
          </p:cNvPicPr>
          <p:nvPr>
            <p:ph idx="1"/>
          </p:nvPr>
        </p:nvPicPr>
        <p:blipFill>
          <a:blip r:embed="rId3" cstate="print"/>
          <a:stretch>
            <a:fillRect/>
          </a:stretch>
        </p:blipFill>
        <p:spPr>
          <a:xfrm>
            <a:off x="2209800" y="1676400"/>
            <a:ext cx="4619887" cy="3072225"/>
          </a:xfrm>
        </p:spPr>
      </p:pic>
      <p:sp>
        <p:nvSpPr>
          <p:cNvPr id="5" name="TextBox 4"/>
          <p:cNvSpPr txBox="1"/>
          <p:nvPr/>
        </p:nvSpPr>
        <p:spPr>
          <a:xfrm>
            <a:off x="1600200" y="5181600"/>
            <a:ext cx="6096000" cy="461665"/>
          </a:xfrm>
          <a:prstGeom prst="rect">
            <a:avLst/>
          </a:prstGeom>
          <a:noFill/>
        </p:spPr>
        <p:txBody>
          <a:bodyPr wrap="square" rtlCol="0">
            <a:spAutoFit/>
          </a:bodyPr>
          <a:lstStyle/>
          <a:p>
            <a:r>
              <a:rPr lang="en-US" sz="2400" dirty="0" smtClean="0"/>
              <a:t>Baby bird stolen from nest for illegal bird trade.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Preserving Habitats and Ecosystems</a:t>
            </a:r>
            <a:endParaRPr lang="en-US" b="1" dirty="0"/>
          </a:p>
        </p:txBody>
      </p:sp>
      <p:sp>
        <p:nvSpPr>
          <p:cNvPr id="3" name="Content Placeholder 2"/>
          <p:cNvSpPr>
            <a:spLocks noGrp="1"/>
          </p:cNvSpPr>
          <p:nvPr>
            <p:ph idx="1"/>
          </p:nvPr>
        </p:nvSpPr>
        <p:spPr/>
        <p:txBody>
          <a:bodyPr/>
          <a:lstStyle/>
          <a:p>
            <a:r>
              <a:rPr lang="en-US" dirty="0" smtClean="0"/>
              <a:t>The best thing is to preserve whole habitats and ecosystems- not just a single species.</a:t>
            </a:r>
          </a:p>
          <a:p>
            <a:r>
              <a:rPr lang="en-US" dirty="0" smtClean="0"/>
              <a:t>Everything is connected- protecting entire ecosystems may help save many species and will maintain ecosystem functions.</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Preserve Whole Habitats and Ecosystems?</a:t>
            </a:r>
            <a:endParaRPr lang="en-US" b="1" dirty="0"/>
          </a:p>
        </p:txBody>
      </p:sp>
      <p:sp>
        <p:nvSpPr>
          <p:cNvPr id="3" name="Content Placeholder 2"/>
          <p:cNvSpPr>
            <a:spLocks noGrp="1"/>
          </p:cNvSpPr>
          <p:nvPr>
            <p:ph idx="1"/>
          </p:nvPr>
        </p:nvSpPr>
        <p:spPr/>
        <p:txBody>
          <a:bodyPr/>
          <a:lstStyle/>
          <a:p>
            <a:r>
              <a:rPr lang="en-US" dirty="0" smtClean="0"/>
              <a:t>Identify native habitats that can be preserved, restored, and linked to large networks.</a:t>
            </a:r>
          </a:p>
          <a:p>
            <a:r>
              <a:rPr lang="en-US" dirty="0" smtClean="0"/>
              <a:t>Promote products that have been harvested or produced with sustainable practices.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 Protection for Species</a:t>
            </a:r>
            <a:endParaRPr lang="en-US" b="1" dirty="0"/>
          </a:p>
        </p:txBody>
      </p:sp>
      <p:sp>
        <p:nvSpPr>
          <p:cNvPr id="3" name="Content Placeholder 2"/>
          <p:cNvSpPr>
            <a:spLocks noGrp="1"/>
          </p:cNvSpPr>
          <p:nvPr>
            <p:ph idx="1"/>
          </p:nvPr>
        </p:nvSpPr>
        <p:spPr/>
        <p:txBody>
          <a:bodyPr/>
          <a:lstStyle/>
          <a:p>
            <a:r>
              <a:rPr lang="en-US" dirty="0" smtClean="0"/>
              <a:t>The US has some of the strongest laws to protect species from becoming extinct.</a:t>
            </a:r>
          </a:p>
          <a:p>
            <a:r>
              <a:rPr lang="en-US" dirty="0" smtClean="0"/>
              <a:t>The Endangered Species Act is a federal law to protect plant and animal species in danger of extinction.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Four main parts of the Endangered Species Act</a:t>
            </a:r>
            <a:endParaRPr lang="en-US" b="1" dirty="0"/>
          </a:p>
        </p:txBody>
      </p:sp>
      <p:sp>
        <p:nvSpPr>
          <p:cNvPr id="3" name="Content Placeholder 2"/>
          <p:cNvSpPr>
            <a:spLocks noGrp="1"/>
          </p:cNvSpPr>
          <p:nvPr>
            <p:ph idx="1"/>
          </p:nvPr>
        </p:nvSpPr>
        <p:spPr/>
        <p:txBody>
          <a:bodyPr>
            <a:normAutofit/>
          </a:bodyPr>
          <a:lstStyle/>
          <a:p>
            <a:pPr>
              <a:buNone/>
            </a:pPr>
            <a:r>
              <a:rPr lang="en-US" dirty="0" smtClean="0"/>
              <a:t>1.  US Fish and Wildlife Service(USFWS) has to     make a list of all the endangered and threatened species.</a:t>
            </a:r>
          </a:p>
          <a:p>
            <a:pPr>
              <a:buNone/>
            </a:pPr>
            <a:r>
              <a:rPr lang="en-US" dirty="0" smtClean="0"/>
              <a:t>2.  Endangered and threatened species may not be caught, killed, uprooted, sold, or traded. </a:t>
            </a:r>
          </a:p>
          <a:p>
            <a:pPr>
              <a:buNone/>
            </a:pPr>
            <a:r>
              <a:rPr lang="en-US" dirty="0" smtClean="0"/>
              <a:t>3.  The Federal Government may not carry out any project that jeopardizes the endangered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Endangered Species Act</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startAt="4"/>
            </a:pPr>
            <a:r>
              <a:rPr lang="en-US" dirty="0" smtClean="0"/>
              <a:t>The USFWS must make a recovery plan for each endangered or threatened species.</a:t>
            </a:r>
          </a:p>
          <a:p>
            <a:pPr marL="514350" indent="-514350">
              <a:buNone/>
            </a:pPr>
            <a:r>
              <a:rPr lang="en-US" dirty="0" smtClean="0"/>
              <a:t>	- species recovery plans often propose to protect or restore habitat</a:t>
            </a:r>
          </a:p>
          <a:p>
            <a:pPr marL="514350" indent="-514350">
              <a:buNone/>
            </a:pPr>
            <a:r>
              <a:rPr lang="en-US" dirty="0" smtClean="0"/>
              <a:t>	- However, attempts to restrict human uses of land can be controversial. Real-estate developers may be prohibited from building in certain areas, and people may lose income and may object when their interests are placed below those of another species.</a:t>
            </a:r>
          </a:p>
          <a:p>
            <a:pPr marL="514350" indent="-514350">
              <a:buNone/>
            </a:pPr>
            <a:endParaRPr lang="en-US" dirty="0" smtClean="0"/>
          </a:p>
          <a:p>
            <a:pPr marL="514350" indent="-514350">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 or Fiction?</a:t>
            </a:r>
            <a:endParaRPr lang="en-US" b="1" dirty="0"/>
          </a:p>
        </p:txBody>
      </p:sp>
      <p:sp>
        <p:nvSpPr>
          <p:cNvPr id="5" name="TextBox 4"/>
          <p:cNvSpPr txBox="1"/>
          <p:nvPr/>
        </p:nvSpPr>
        <p:spPr>
          <a:xfrm>
            <a:off x="1295400" y="4800600"/>
            <a:ext cx="6781800" cy="523220"/>
          </a:xfrm>
          <a:prstGeom prst="rect">
            <a:avLst/>
          </a:prstGeom>
          <a:noFill/>
        </p:spPr>
        <p:txBody>
          <a:bodyPr wrap="square" rtlCol="0">
            <a:spAutoFit/>
          </a:bodyPr>
          <a:lstStyle/>
          <a:p>
            <a:r>
              <a:rPr lang="en-US" sz="2800" dirty="0" smtClean="0"/>
              <a:t> Greenpeace trying to stop illegal whaling.</a:t>
            </a:r>
            <a:endParaRPr lang="en-US" sz="2800" dirty="0"/>
          </a:p>
        </p:txBody>
      </p:sp>
      <p:pic>
        <p:nvPicPr>
          <p:cNvPr id="7" name="Content Placeholder 6" descr="greenpeace.jpg"/>
          <p:cNvPicPr>
            <a:picLocks noGrp="1" noChangeAspect="1"/>
          </p:cNvPicPr>
          <p:nvPr>
            <p:ph idx="1"/>
          </p:nvPr>
        </p:nvPicPr>
        <p:blipFill>
          <a:blip r:embed="rId3" cstate="print"/>
          <a:stretch>
            <a:fillRect/>
          </a:stretch>
        </p:blipFill>
        <p:spPr>
          <a:xfrm>
            <a:off x="2362200" y="1447800"/>
            <a:ext cx="4283340" cy="284987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Habitat Conservation Plan </a:t>
            </a:r>
            <a:br>
              <a:rPr lang="en-US" dirty="0" smtClean="0"/>
            </a:br>
            <a:r>
              <a:rPr lang="en-US" dirty="0" smtClean="0"/>
              <a:t>(Biodiversity or Bucks?)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Battles between environmentalists and developers are widely publicized, and in most cases, compromises are eventually worked out. One form of compromise is a habitat conservation plan.</a:t>
            </a:r>
          </a:p>
          <a:p>
            <a:r>
              <a:rPr lang="en-US" dirty="0" smtClean="0"/>
              <a:t>A </a:t>
            </a:r>
            <a:r>
              <a:rPr lang="en-US" b="1" dirty="0" smtClean="0"/>
              <a:t>habitat conservation plan</a:t>
            </a:r>
            <a:r>
              <a:rPr lang="en-US" dirty="0" smtClean="0"/>
              <a:t> is a land-use plan that attempts to protect threatened or endangered species across a given area by allowing some tradeoffs between harm to the species and additional conservation commitments among cooperating parties.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Cooperation</a:t>
            </a:r>
            <a:endParaRPr lang="en-US" b="1" dirty="0"/>
          </a:p>
        </p:txBody>
      </p:sp>
      <p:sp>
        <p:nvSpPr>
          <p:cNvPr id="3" name="Content Placeholder 2"/>
          <p:cNvSpPr>
            <a:spLocks noGrp="1"/>
          </p:cNvSpPr>
          <p:nvPr>
            <p:ph idx="1"/>
          </p:nvPr>
        </p:nvSpPr>
        <p:spPr/>
        <p:txBody>
          <a:bodyPr>
            <a:normAutofit/>
          </a:bodyPr>
          <a:lstStyle/>
          <a:p>
            <a:r>
              <a:rPr lang="en-US" dirty="0" smtClean="0"/>
              <a:t>At the global level, the International Union for the Conservation of Nature and Natural Resources (IUCN) facilitates efforts to protect species and habitats.</a:t>
            </a:r>
          </a:p>
          <a:p>
            <a:r>
              <a:rPr lang="en-US" dirty="0" smtClean="0"/>
              <a:t>The IUCN publishes </a:t>
            </a:r>
            <a:r>
              <a:rPr lang="en-US" i="1" dirty="0" smtClean="0"/>
              <a:t>Red Lists</a:t>
            </a:r>
            <a:r>
              <a:rPr lang="en-US" dirty="0" smtClean="0"/>
              <a:t> of species in danger of extinction around the world, advises governments on ways to manage their natural resources, and works with wildlife groups.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Cooperation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One product of the IUCN has been an international treaty called CITES (the Convention on International Trade in Endangered Species). </a:t>
            </a:r>
          </a:p>
          <a:p>
            <a:r>
              <a:rPr lang="en-US" dirty="0" smtClean="0"/>
              <a:t>The CITES treaty was the first effective effort to stop the slaughter of African elephants being killed by poachers who would then sell the ivory tusks.</a:t>
            </a:r>
          </a:p>
          <a:p>
            <a:r>
              <a:rPr lang="en-US" dirty="0" smtClean="0"/>
              <a:t>In 1989, the members of CITES proposed a total worldwide ban on all sales, imports, and exports of ivory, hoping to put a stop to the problem.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fontScale="92500" lnSpcReduction="20000"/>
          </a:bodyPr>
          <a:lstStyle/>
          <a:p>
            <a:pPr>
              <a:buClr>
                <a:srgbClr val="FFFFFF"/>
              </a:buClr>
            </a:pPr>
            <a:r>
              <a:rPr lang="en-US" b="1" dirty="0" smtClean="0"/>
              <a:t>List</a:t>
            </a:r>
            <a:r>
              <a:rPr lang="en-US" dirty="0" smtClean="0"/>
              <a:t> and describe four types of efforts to save individual species.</a:t>
            </a:r>
          </a:p>
          <a:p>
            <a:pPr>
              <a:buClr>
                <a:srgbClr val="FFFFFF"/>
              </a:buClr>
            </a:pPr>
            <a:r>
              <a:rPr lang="en-US" b="1" dirty="0" smtClean="0"/>
              <a:t>Explain</a:t>
            </a:r>
            <a:r>
              <a:rPr lang="en-US" dirty="0" smtClean="0"/>
              <a:t> the advantages of protecting entire ecosystems rather than individual species.</a:t>
            </a:r>
          </a:p>
          <a:p>
            <a:pPr>
              <a:buClr>
                <a:srgbClr val="FFFFFF"/>
              </a:buClr>
            </a:pPr>
            <a:r>
              <a:rPr lang="en-US" b="1" dirty="0" smtClean="0"/>
              <a:t>Describe </a:t>
            </a:r>
            <a:r>
              <a:rPr lang="en-US" dirty="0" smtClean="0"/>
              <a:t>the main provisions of the Endangered Species Act.</a:t>
            </a:r>
          </a:p>
          <a:p>
            <a:pPr>
              <a:buClr>
                <a:srgbClr val="FFFFFF"/>
              </a:buClr>
            </a:pPr>
            <a:r>
              <a:rPr lang="en-US" b="1" dirty="0" smtClean="0"/>
              <a:t>Discuss</a:t>
            </a:r>
            <a:r>
              <a:rPr lang="en-US" dirty="0" smtClean="0"/>
              <a:t> ways in which efforts to protect endangered species can lead to controversy.</a:t>
            </a:r>
          </a:p>
          <a:p>
            <a:pPr>
              <a:buClr>
                <a:srgbClr val="FFFFFF"/>
              </a:buClr>
            </a:pPr>
            <a:r>
              <a:rPr lang="en-US" b="1" dirty="0" smtClean="0"/>
              <a:t>Describe</a:t>
            </a:r>
            <a:r>
              <a:rPr lang="en-US" dirty="0" smtClean="0"/>
              <a:t> three examples of worldwide cooperative efforts to prevent extinctions.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Cooperation</a:t>
            </a:r>
            <a:endParaRPr lang="en-US" b="1" dirty="0"/>
          </a:p>
        </p:txBody>
      </p:sp>
      <p:sp>
        <p:nvSpPr>
          <p:cNvPr id="3" name="Content Placeholder 2"/>
          <p:cNvSpPr>
            <a:spLocks noGrp="1"/>
          </p:cNvSpPr>
          <p:nvPr>
            <p:ph idx="1"/>
          </p:nvPr>
        </p:nvSpPr>
        <p:spPr/>
        <p:txBody>
          <a:bodyPr>
            <a:normAutofit/>
          </a:bodyPr>
          <a:lstStyle/>
          <a:p>
            <a:r>
              <a:rPr lang="en-US" dirty="0" smtClean="0"/>
              <a:t>Some people worried that making ivory illegal might increase the rate of poaching instead of decrease it. </a:t>
            </a:r>
          </a:p>
          <a:p>
            <a:r>
              <a:rPr lang="en-US" dirty="0" smtClean="0"/>
              <a:t>They argued that illegal ivory, like illegal drugs, might sell for a higher price.</a:t>
            </a:r>
          </a:p>
          <a:p>
            <a:r>
              <a:rPr lang="en-US" dirty="0" smtClean="0"/>
              <a:t>But after the ban was enacted, the price of ivory dropped, and elephant poaching declined dramatically.</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Cooperation</a:t>
            </a:r>
            <a:endParaRPr lang="en-US" b="1" dirty="0"/>
          </a:p>
        </p:txBody>
      </p:sp>
      <p:pic>
        <p:nvPicPr>
          <p:cNvPr id="4" name="Content Placeholder 3" descr="0226tusks.jpg"/>
          <p:cNvPicPr>
            <a:picLocks noGrp="1" noChangeAspect="1"/>
          </p:cNvPicPr>
          <p:nvPr>
            <p:ph idx="1"/>
          </p:nvPr>
        </p:nvPicPr>
        <p:blipFill>
          <a:blip r:embed="rId3" cstate="print"/>
          <a:stretch>
            <a:fillRect/>
          </a:stretch>
        </p:blipFill>
        <p:spPr>
          <a:xfrm>
            <a:off x="5257800" y="1524000"/>
            <a:ext cx="3200400" cy="2400300"/>
          </a:xfrm>
        </p:spPr>
      </p:pic>
      <p:pic>
        <p:nvPicPr>
          <p:cNvPr id="5" name="Picture 4" descr="080505-elephants-ivory_big.jpg"/>
          <p:cNvPicPr>
            <a:picLocks noChangeAspect="1"/>
          </p:cNvPicPr>
          <p:nvPr/>
        </p:nvPicPr>
        <p:blipFill>
          <a:blip r:embed="rId4" cstate="print"/>
          <a:stretch>
            <a:fillRect/>
          </a:stretch>
        </p:blipFill>
        <p:spPr>
          <a:xfrm>
            <a:off x="228600" y="1447800"/>
            <a:ext cx="4391025" cy="47625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Biodiversity Treaty </a:t>
            </a:r>
            <a:endParaRPr lang="en-US" b="1" dirty="0"/>
          </a:p>
        </p:txBody>
      </p:sp>
      <p:sp>
        <p:nvSpPr>
          <p:cNvPr id="3" name="Content Placeholder 2"/>
          <p:cNvSpPr>
            <a:spLocks noGrp="1"/>
          </p:cNvSpPr>
          <p:nvPr>
            <p:ph idx="1"/>
          </p:nvPr>
        </p:nvSpPr>
        <p:spPr/>
        <p:txBody>
          <a:bodyPr/>
          <a:lstStyle/>
          <a:p>
            <a:r>
              <a:rPr lang="en-US" dirty="0" smtClean="0"/>
              <a:t>The treaty’s goal is to preserve biodiversity and ensure the sustainable and fair use of genetic resources in all countries.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Biodiversity or Bucks?</a:t>
            </a:r>
            <a:endParaRPr lang="en-US" b="1" dirty="0"/>
          </a:p>
        </p:txBody>
      </p:sp>
      <p:sp>
        <p:nvSpPr>
          <p:cNvPr id="3" name="Content Placeholder 2"/>
          <p:cNvSpPr>
            <a:spLocks noGrp="1"/>
          </p:cNvSpPr>
          <p:nvPr>
            <p:ph idx="1"/>
          </p:nvPr>
        </p:nvSpPr>
        <p:spPr/>
        <p:txBody>
          <a:bodyPr/>
          <a:lstStyle/>
          <a:p>
            <a:r>
              <a:rPr lang="en-US" dirty="0" smtClean="0"/>
              <a:t>Some political groups objected to the treaty, especially to the suggestion that economic and trade agreements should take into account any impacts on biodiversity that might result from the agreements.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 or Fiction?</a:t>
            </a:r>
            <a:endParaRPr lang="en-US" b="1" dirty="0"/>
          </a:p>
        </p:txBody>
      </p:sp>
      <p:pic>
        <p:nvPicPr>
          <p:cNvPr id="4" name="Content Placeholder 3" descr="seal-fur-03.jpg"/>
          <p:cNvPicPr>
            <a:picLocks noGrp="1" noChangeAspect="1"/>
          </p:cNvPicPr>
          <p:nvPr>
            <p:ph idx="1"/>
          </p:nvPr>
        </p:nvPicPr>
        <p:blipFill>
          <a:blip r:embed="rId3" cstate="print"/>
          <a:stretch>
            <a:fillRect/>
          </a:stretch>
        </p:blipFill>
        <p:spPr>
          <a:xfrm>
            <a:off x="2514600" y="1295400"/>
            <a:ext cx="4053840" cy="3145480"/>
          </a:xfrm>
        </p:spPr>
      </p:pic>
      <p:sp>
        <p:nvSpPr>
          <p:cNvPr id="5" name="TextBox 4"/>
          <p:cNvSpPr txBox="1"/>
          <p:nvPr/>
        </p:nvSpPr>
        <p:spPr>
          <a:xfrm>
            <a:off x="1371600" y="4800600"/>
            <a:ext cx="6781800" cy="523220"/>
          </a:xfrm>
          <a:prstGeom prst="rect">
            <a:avLst/>
          </a:prstGeom>
          <a:noFill/>
        </p:spPr>
        <p:txBody>
          <a:bodyPr wrap="square" rtlCol="0">
            <a:spAutoFit/>
          </a:bodyPr>
          <a:lstStyle/>
          <a:p>
            <a:r>
              <a:rPr lang="en-US" sz="2800" dirty="0" smtClean="0"/>
              <a:t>Baby seal being clubbed to death for its fur.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Private Conservation Efforts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Many private organizations work to protect species worldwide, often more effectively than government agencies.</a:t>
            </a:r>
          </a:p>
          <a:p>
            <a:r>
              <a:rPr lang="en-US" dirty="0" smtClean="0"/>
              <a:t>For example, the World Wildlife Fund encourages the sustainable use of resources and supports wildlife protection. The Nature Conservancy has helped purchase millions of hectares of habitat preserves in 29 countries. Conservation International helps identify biodiversity hotspots. And, Greenpeace International organizes direct and sometimes confrontational actions.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Balancing Human Needs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Attempts to protect species often come into conflict with the interests of the world’s human inhabitants.</a:t>
            </a:r>
          </a:p>
          <a:p>
            <a:r>
              <a:rPr lang="en-US" dirty="0" smtClean="0"/>
              <a:t>An endangered species might represent a source of food or income. Or a given species may not seem valuable to those who do not understand the species’ role in an ecosystem.</a:t>
            </a:r>
          </a:p>
          <a:p>
            <a:r>
              <a:rPr lang="en-US" dirty="0" smtClean="0"/>
              <a:t>Many conservationists feel than an important part of protecting species is making the value of biodiversity understood by more people.</a:t>
            </a:r>
          </a:p>
          <a:p>
            <a:endParaRPr lang="en-US" dirty="0"/>
          </a:p>
        </p:txBody>
      </p:sp>
      <p:pic>
        <p:nvPicPr>
          <p:cNvPr id="1026" name="Picture 2" descr="C:\Program Files\Microsoft Office\MEDIA\CAGCAT10\j0300840.wmf"/>
          <p:cNvPicPr>
            <a:picLocks noChangeAspect="1" noChangeArrowheads="1"/>
          </p:cNvPicPr>
          <p:nvPr/>
        </p:nvPicPr>
        <p:blipFill>
          <a:blip r:embed="rId3" cstate="print"/>
          <a:srcRect/>
          <a:stretch>
            <a:fillRect/>
          </a:stretch>
        </p:blipFill>
        <p:spPr bwMode="auto">
          <a:xfrm>
            <a:off x="7543800" y="5714231"/>
            <a:ext cx="1357884" cy="1143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Saving One Species at a Time</a:t>
            </a:r>
            <a:endParaRPr lang="en-US" b="1" dirty="0"/>
          </a:p>
        </p:txBody>
      </p:sp>
      <p:sp>
        <p:nvSpPr>
          <p:cNvPr id="3" name="Content Placeholder 2"/>
          <p:cNvSpPr>
            <a:spLocks noGrp="1"/>
          </p:cNvSpPr>
          <p:nvPr>
            <p:ph idx="1"/>
          </p:nvPr>
        </p:nvSpPr>
        <p:spPr/>
        <p:txBody>
          <a:bodyPr/>
          <a:lstStyle/>
          <a:p>
            <a:r>
              <a:rPr lang="en-US" dirty="0" smtClean="0"/>
              <a:t>People are making efforts to slow the loss of species and conserve ecosystems.</a:t>
            </a:r>
          </a:p>
          <a:p>
            <a:r>
              <a:rPr lang="en-US" dirty="0" smtClean="0"/>
              <a:t>Here are 3 ways we are trying to save species </a:t>
            </a:r>
            <a:r>
              <a:rPr lang="en-US" b="1" dirty="0" smtClean="0"/>
              <a:t>One Species at a Time</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Captive-Breeding Programs</a:t>
            </a:r>
            <a:endParaRPr lang="en-US" b="1" dirty="0"/>
          </a:p>
        </p:txBody>
      </p:sp>
      <p:sp>
        <p:nvSpPr>
          <p:cNvPr id="3" name="Content Placeholder 2"/>
          <p:cNvSpPr>
            <a:spLocks noGrp="1"/>
          </p:cNvSpPr>
          <p:nvPr>
            <p:ph idx="1"/>
          </p:nvPr>
        </p:nvSpPr>
        <p:spPr/>
        <p:txBody>
          <a:bodyPr>
            <a:normAutofit/>
          </a:bodyPr>
          <a:lstStyle/>
          <a:p>
            <a:r>
              <a:rPr lang="en-US" dirty="0" smtClean="0"/>
              <a:t>Captive breeding- breeding species in captivity with the hope of re-introducing populations to their natural habitats.  The big question is whether the populations will ever reproduce in the wild.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Captive-Breeding Program</a:t>
            </a:r>
            <a:endParaRPr lang="en-US" b="1" dirty="0"/>
          </a:p>
        </p:txBody>
      </p:sp>
      <p:sp>
        <p:nvSpPr>
          <p:cNvPr id="3" name="Content Placeholder 2"/>
          <p:cNvSpPr>
            <a:spLocks noGrp="1"/>
          </p:cNvSpPr>
          <p:nvPr>
            <p:ph idx="1"/>
          </p:nvPr>
        </p:nvSpPr>
        <p:spPr>
          <a:xfrm>
            <a:off x="457200" y="1066800"/>
            <a:ext cx="8229600" cy="4525963"/>
          </a:xfrm>
        </p:spPr>
        <p:txBody>
          <a:bodyPr/>
          <a:lstStyle/>
          <a:p>
            <a:r>
              <a:rPr lang="en-US" sz="2400" dirty="0" smtClean="0"/>
              <a:t>The California Condor was on the brink of extinction with its numbers dropping to less than 25. They are still endangered, but conservation efforts have paid off. Last count there were 356 California Condors in existence with 180 of them flying free.</a:t>
            </a:r>
          </a:p>
          <a:p>
            <a:endParaRPr lang="en-US" dirty="0"/>
          </a:p>
        </p:txBody>
      </p:sp>
      <p:pic>
        <p:nvPicPr>
          <p:cNvPr id="4" name="Picture 3" descr="california condor.jpg"/>
          <p:cNvPicPr>
            <a:picLocks noChangeAspect="1"/>
          </p:cNvPicPr>
          <p:nvPr/>
        </p:nvPicPr>
        <p:blipFill>
          <a:blip r:embed="rId3" cstate="print"/>
          <a:stretch>
            <a:fillRect/>
          </a:stretch>
        </p:blipFill>
        <p:spPr>
          <a:xfrm>
            <a:off x="2590800" y="2667000"/>
            <a:ext cx="3048000" cy="38633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lack-footed-ferret 2.jpg"/>
          <p:cNvPicPr>
            <a:picLocks noGrp="1" noChangeAspect="1"/>
          </p:cNvPicPr>
          <p:nvPr>
            <p:ph idx="1"/>
          </p:nvPr>
        </p:nvPicPr>
        <p:blipFill>
          <a:blip r:embed="rId3" cstate="print"/>
          <a:stretch>
            <a:fillRect/>
          </a:stretch>
        </p:blipFill>
        <p:spPr>
          <a:xfrm>
            <a:off x="457200" y="152400"/>
            <a:ext cx="3000375" cy="4286250"/>
          </a:xfrm>
        </p:spPr>
      </p:pic>
      <p:pic>
        <p:nvPicPr>
          <p:cNvPr id="5" name="Picture 4" descr="oryx-moon-2175.jpg"/>
          <p:cNvPicPr>
            <a:picLocks noChangeAspect="1"/>
          </p:cNvPicPr>
          <p:nvPr/>
        </p:nvPicPr>
        <p:blipFill>
          <a:blip r:embed="rId4" cstate="print"/>
          <a:stretch>
            <a:fillRect/>
          </a:stretch>
        </p:blipFill>
        <p:spPr>
          <a:xfrm>
            <a:off x="4953000" y="381000"/>
            <a:ext cx="3810000" cy="3810000"/>
          </a:xfrm>
          <a:prstGeom prst="rect">
            <a:avLst/>
          </a:prstGeom>
        </p:spPr>
      </p:pic>
      <p:pic>
        <p:nvPicPr>
          <p:cNvPr id="6" name="Picture 5" descr="cover_GuamRail.jpg"/>
          <p:cNvPicPr>
            <a:picLocks noChangeAspect="1"/>
          </p:cNvPicPr>
          <p:nvPr/>
        </p:nvPicPr>
        <p:blipFill>
          <a:blip r:embed="rId5" cstate="print"/>
          <a:stretch>
            <a:fillRect/>
          </a:stretch>
        </p:blipFill>
        <p:spPr>
          <a:xfrm>
            <a:off x="6629400" y="4724400"/>
            <a:ext cx="1809750" cy="1504950"/>
          </a:xfrm>
          <a:prstGeom prst="rect">
            <a:avLst/>
          </a:prstGeom>
        </p:spPr>
      </p:pic>
      <p:pic>
        <p:nvPicPr>
          <p:cNvPr id="7" name="Picture 6" descr="20050620-124Phorse.jpg"/>
          <p:cNvPicPr>
            <a:picLocks noChangeAspect="1"/>
          </p:cNvPicPr>
          <p:nvPr/>
        </p:nvPicPr>
        <p:blipFill>
          <a:blip r:embed="rId6" cstate="print"/>
          <a:stretch>
            <a:fillRect/>
          </a:stretch>
        </p:blipFill>
        <p:spPr>
          <a:xfrm>
            <a:off x="1981200" y="4191000"/>
            <a:ext cx="3524250" cy="24669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Preserving Genetic Material</a:t>
            </a:r>
            <a:endParaRPr lang="en-US" b="1" dirty="0"/>
          </a:p>
        </p:txBody>
      </p:sp>
      <p:sp>
        <p:nvSpPr>
          <p:cNvPr id="3" name="Content Placeholder 2"/>
          <p:cNvSpPr>
            <a:spLocks noGrp="1"/>
          </p:cNvSpPr>
          <p:nvPr>
            <p:ph idx="1"/>
          </p:nvPr>
        </p:nvSpPr>
        <p:spPr/>
        <p:txBody>
          <a:bodyPr/>
          <a:lstStyle/>
          <a:p>
            <a:r>
              <a:rPr lang="en-US" dirty="0" smtClean="0"/>
              <a:t>Genetic material is preserved by making a germ </a:t>
            </a:r>
            <a:r>
              <a:rPr lang="en-US" dirty="0" err="1" smtClean="0"/>
              <a:t>plasm</a:t>
            </a:r>
            <a:r>
              <a:rPr lang="en-US" dirty="0" smtClean="0"/>
              <a:t> bank.  </a:t>
            </a:r>
          </a:p>
          <a:p>
            <a:pPr lvl="1"/>
            <a:r>
              <a:rPr lang="en-US" dirty="0" smtClean="0"/>
              <a:t>Germ </a:t>
            </a:r>
            <a:r>
              <a:rPr lang="en-US" dirty="0" err="1" smtClean="0"/>
              <a:t>plasm</a:t>
            </a:r>
            <a:r>
              <a:rPr lang="en-US" dirty="0" smtClean="0"/>
              <a:t> is genetic material from the reproductive cells of animals- seeds, sperm, eggs or pure DNA. </a:t>
            </a:r>
          </a:p>
          <a:p>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Zoos, Aquariums, Parks and Gardens</a:t>
            </a:r>
            <a:endParaRPr lang="en-US" b="1" dirty="0"/>
          </a:p>
        </p:txBody>
      </p:sp>
      <p:sp>
        <p:nvSpPr>
          <p:cNvPr id="3" name="Content Placeholder 2"/>
          <p:cNvSpPr>
            <a:spLocks noGrp="1"/>
          </p:cNvSpPr>
          <p:nvPr>
            <p:ph idx="1"/>
          </p:nvPr>
        </p:nvSpPr>
        <p:spPr/>
        <p:txBody>
          <a:bodyPr/>
          <a:lstStyle/>
          <a:p>
            <a:r>
              <a:rPr lang="en-US" dirty="0" smtClean="0"/>
              <a:t>Were started to display exotic animals.</a:t>
            </a:r>
          </a:p>
          <a:p>
            <a:r>
              <a:rPr lang="en-US" dirty="0" smtClean="0"/>
              <a:t>They are now living museums of biodiversity.</a:t>
            </a:r>
          </a:p>
          <a:p>
            <a:r>
              <a:rPr lang="en-US" dirty="0" smtClean="0"/>
              <a:t>They are many species last hope for survival.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Study Needed </a:t>
            </a:r>
            <a:endParaRPr lang="en-US" b="1" dirty="0"/>
          </a:p>
        </p:txBody>
      </p:sp>
      <p:sp>
        <p:nvSpPr>
          <p:cNvPr id="3" name="Content Placeholder 2"/>
          <p:cNvSpPr>
            <a:spLocks noGrp="1"/>
          </p:cNvSpPr>
          <p:nvPr>
            <p:ph idx="1"/>
          </p:nvPr>
        </p:nvSpPr>
        <p:spPr/>
        <p:txBody>
          <a:bodyPr/>
          <a:lstStyle/>
          <a:p>
            <a:r>
              <a:rPr lang="en-US" dirty="0" smtClean="0"/>
              <a:t>Ultimately, saving a few individuals does little to preserve a species as captive species may not reproduce or survive again in the wild.</a:t>
            </a:r>
          </a:p>
          <a:p>
            <a:r>
              <a:rPr lang="en-US" dirty="0" smtClean="0"/>
              <a:t>Also, small populations are vulnerable to infectious diseases and genetic disorders caused by inbreeding.</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1001</Words>
  <Application>Microsoft Office PowerPoint</Application>
  <PresentationFormat>On-screen Show (4:3)</PresentationFormat>
  <Paragraphs>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Objectives</vt:lpstr>
      <vt:lpstr>Saving One Species at a Time</vt:lpstr>
      <vt:lpstr>Captive-Breeding Programs</vt:lpstr>
      <vt:lpstr>Captive-Breeding Program</vt:lpstr>
      <vt:lpstr>Slide 6</vt:lpstr>
      <vt:lpstr>Preserving Genetic Material</vt:lpstr>
      <vt:lpstr>Zoos, Aquariums, Parks and Gardens</vt:lpstr>
      <vt:lpstr>More Study Needed </vt:lpstr>
      <vt:lpstr>Fact or Fiction</vt:lpstr>
      <vt:lpstr>Preserving Habitats and Ecosystems</vt:lpstr>
      <vt:lpstr>How to Preserve Whole Habitats and Ecosystems?</vt:lpstr>
      <vt:lpstr>Legal Protection for Species</vt:lpstr>
      <vt:lpstr>Four main parts of the Endangered Species Act</vt:lpstr>
      <vt:lpstr>Endangered Species Act</vt:lpstr>
      <vt:lpstr>Fact or Fiction?</vt:lpstr>
      <vt:lpstr>Habitat Conservation Plan  (Biodiversity or Bucks?)</vt:lpstr>
      <vt:lpstr>International Cooperation</vt:lpstr>
      <vt:lpstr>International Cooperation</vt:lpstr>
      <vt:lpstr>International Cooperation</vt:lpstr>
      <vt:lpstr>International Cooperation</vt:lpstr>
      <vt:lpstr>The Biodiversity Treaty </vt:lpstr>
      <vt:lpstr>Biodiversity or Bucks?</vt:lpstr>
      <vt:lpstr>Fact or Fiction?</vt:lpstr>
      <vt:lpstr>Private Conservation Efforts</vt:lpstr>
      <vt:lpstr>Balancing Human Needs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14</cp:revision>
  <dcterms:created xsi:type="dcterms:W3CDTF">2011-01-11T19:19:22Z</dcterms:created>
  <dcterms:modified xsi:type="dcterms:W3CDTF">2011-01-25T13:45:03Z</dcterms:modified>
</cp:coreProperties>
</file>